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swald-regular.fntdata"/><Relationship Id="rId10" Type="http://schemas.openxmlformats.org/officeDocument/2006/relationships/slide" Target="slides/slide5.xml"/><Relationship Id="rId21" Type="http://schemas.openxmlformats.org/officeDocument/2006/relationships/font" Target="fonts/Averag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swa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ff1ac8a87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ff1ac8a87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ff1ac8a87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ff1ac8a87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ff1ac8a87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ff1ac8a87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ff1ac8a87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ff1ac8a87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ff1ac8a8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ff1ac8a8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ff1ac8a87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ff1ac8a87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f1ac8a8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f1ac8a8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ff1ac8a87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ff1ac8a87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ff1ac8a8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ff1ac8a8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ff1ac8a87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ff1ac8a87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ff1ac8a87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ff1ac8a87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ff1ac8a8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ff1ac8a8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f1ac8a87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f1ac8a87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f1ac8a87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ff1ac8a87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jkrdirector@missionpb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700"/>
              <a:t>Conservation Easement </a:t>
            </a:r>
            <a:endParaRPr sz="5700"/>
          </a:p>
          <a:p>
            <a:pPr indent="0" lvl="0" marL="0" rtl="0" algn="ctr">
              <a:spcBef>
                <a:spcPts val="0"/>
              </a:spcBef>
              <a:spcAft>
                <a:spcPts val="0"/>
              </a:spcAft>
              <a:buNone/>
            </a:pPr>
            <a:r>
              <a:rPr lang="en" sz="5700"/>
              <a:t>Case Study</a:t>
            </a:r>
            <a:endParaRPr sz="5700"/>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t>How a Camp in Texas </a:t>
            </a:r>
            <a:r>
              <a:rPr lang="en" sz="3000"/>
              <a:t>Protected</a:t>
            </a:r>
            <a:r>
              <a:rPr lang="en" sz="3000"/>
              <a:t> their Land Forever and Generated $3.5 Million</a:t>
            </a:r>
            <a:endParaRPr sz="3000"/>
          </a:p>
        </p:txBody>
      </p:sp>
      <p:pic>
        <p:nvPicPr>
          <p:cNvPr id="61" name="Google Shape;61;p13"/>
          <p:cNvPicPr preferRelativeResize="0"/>
          <p:nvPr/>
        </p:nvPicPr>
        <p:blipFill>
          <a:blip r:embed="rId3">
            <a:alphaModFix/>
          </a:blip>
          <a:stretch>
            <a:fillRect/>
          </a:stretch>
        </p:blipFill>
        <p:spPr>
          <a:xfrm>
            <a:off x="2678213" y="0"/>
            <a:ext cx="3888925" cy="1123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Conservation Easement Governing Document</a:t>
            </a:r>
            <a:endParaRPr/>
          </a:p>
        </p:txBody>
      </p:sp>
      <p:sp>
        <p:nvSpPr>
          <p:cNvPr id="116" name="Google Shape;116;p22"/>
          <p:cNvSpPr txBox="1"/>
          <p:nvPr>
            <p:ph idx="1" type="body"/>
          </p:nvPr>
        </p:nvSpPr>
        <p:spPr>
          <a:xfrm>
            <a:off x="311700" y="937475"/>
            <a:ext cx="8520600" cy="39273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The CE document is a long legal document that governs the whole agreement</a:t>
            </a:r>
            <a:endParaRPr sz="2400"/>
          </a:p>
          <a:p>
            <a:pPr indent="-381000" lvl="0" marL="457200" rtl="0" algn="l">
              <a:spcBef>
                <a:spcPts val="0"/>
              </a:spcBef>
              <a:spcAft>
                <a:spcPts val="0"/>
              </a:spcAft>
              <a:buSzPts val="2400"/>
              <a:buChar char="●"/>
            </a:pPr>
            <a:r>
              <a:rPr lang="en" sz="2400"/>
              <a:t>Your land trust will have a template to start with</a:t>
            </a:r>
            <a:endParaRPr sz="2400"/>
          </a:p>
          <a:p>
            <a:pPr indent="-381000" lvl="0" marL="457200" rtl="0" algn="l">
              <a:spcBef>
                <a:spcPts val="0"/>
              </a:spcBef>
              <a:spcAft>
                <a:spcPts val="0"/>
              </a:spcAft>
              <a:buSzPts val="2400"/>
              <a:buChar char="●"/>
            </a:pPr>
            <a:r>
              <a:rPr lang="en" sz="2400"/>
              <a:t>Many meetings going over the CE doc with land trust and lawyers</a:t>
            </a:r>
            <a:endParaRPr sz="2400"/>
          </a:p>
          <a:p>
            <a:pPr indent="-381000" lvl="0" marL="457200" rtl="0" algn="l">
              <a:spcBef>
                <a:spcPts val="0"/>
              </a:spcBef>
              <a:spcAft>
                <a:spcPts val="0"/>
              </a:spcAft>
              <a:buSzPts val="2400"/>
              <a:buChar char="●"/>
            </a:pPr>
            <a:r>
              <a:rPr lang="en" sz="2400"/>
              <a:t>Map (255 out of our total 300 acres)</a:t>
            </a:r>
            <a:endParaRPr sz="2400"/>
          </a:p>
          <a:p>
            <a:pPr indent="-381000" lvl="0" marL="457200" rtl="0" algn="l">
              <a:spcBef>
                <a:spcPts val="0"/>
              </a:spcBef>
              <a:spcAft>
                <a:spcPts val="0"/>
              </a:spcAft>
              <a:buSzPts val="2400"/>
              <a:buChar char="●"/>
            </a:pPr>
            <a:r>
              <a:rPr lang="en" sz="2400"/>
              <a:t>Building envelopes </a:t>
            </a:r>
            <a:endParaRPr sz="2400"/>
          </a:p>
          <a:p>
            <a:pPr indent="-381000" lvl="0" marL="457200" rtl="0" algn="l">
              <a:spcBef>
                <a:spcPts val="0"/>
              </a:spcBef>
              <a:spcAft>
                <a:spcPts val="0"/>
              </a:spcAft>
              <a:buSzPts val="2400"/>
              <a:buChar char="●"/>
            </a:pPr>
            <a:r>
              <a:rPr lang="en" sz="2400"/>
              <a:t>Baseline report</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3" name="Google Shape;123;p23"/>
          <p:cNvPicPr preferRelativeResize="0"/>
          <p:nvPr/>
        </p:nvPicPr>
        <p:blipFill>
          <a:blip r:embed="rId3">
            <a:alphaModFix/>
          </a:blip>
          <a:stretch>
            <a:fillRect/>
          </a:stretch>
        </p:blipFill>
        <p:spPr>
          <a:xfrm>
            <a:off x="442464" y="0"/>
            <a:ext cx="8259071"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Easement in a Nutshell</a:t>
            </a:r>
            <a:endParaRPr/>
          </a:p>
        </p:txBody>
      </p:sp>
      <p:sp>
        <p:nvSpPr>
          <p:cNvPr id="129" name="Google Shape;129;p24"/>
          <p:cNvSpPr txBox="1"/>
          <p:nvPr>
            <p:ph idx="1" type="body"/>
          </p:nvPr>
        </p:nvSpPr>
        <p:spPr>
          <a:xfrm>
            <a:off x="311700" y="836125"/>
            <a:ext cx="8520600" cy="41556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51472" lvl="0" marL="457200" marR="0" rtl="0" algn="l">
              <a:lnSpc>
                <a:spcPct val="105000"/>
              </a:lnSpc>
              <a:spcBef>
                <a:spcPts val="1200"/>
              </a:spcBef>
              <a:spcAft>
                <a:spcPts val="0"/>
              </a:spcAft>
              <a:buSzPts val="1935"/>
              <a:buChar char="●"/>
            </a:pPr>
            <a:r>
              <a:rPr lang="en" sz="1935"/>
              <a:t>We will forever protect 255 out of a total of 300 acres of John Knox Ranch. These 255 acres includes our precious Blue Hole spring, river frontage, flood plain area, and heavily wooded “nature preserve” area south of the creek.</a:t>
            </a:r>
            <a:endParaRPr sz="1935"/>
          </a:p>
          <a:p>
            <a:pPr indent="-351472" lvl="0" marL="457200" marR="0" rtl="0" algn="l">
              <a:lnSpc>
                <a:spcPct val="105000"/>
              </a:lnSpc>
              <a:spcBef>
                <a:spcPts val="0"/>
              </a:spcBef>
              <a:spcAft>
                <a:spcPts val="0"/>
              </a:spcAft>
              <a:buSzPts val="1935"/>
              <a:buChar char="●"/>
            </a:pPr>
            <a:r>
              <a:rPr lang="en" sz="1935"/>
              <a:t>In return for setting up the easement, there is a cash payout of $3,570,000 which will be used to benefit camp ministry in Mission Presbytery through long-range planning and site upgrades as well as setting up an endowment with Texas Presbyterian Foundation.</a:t>
            </a:r>
            <a:endParaRPr sz="1935"/>
          </a:p>
          <a:p>
            <a:pPr indent="-351472" lvl="0" marL="457200" marR="0" rtl="0" algn="l">
              <a:lnSpc>
                <a:spcPct val="105000"/>
              </a:lnSpc>
              <a:spcBef>
                <a:spcPts val="0"/>
              </a:spcBef>
              <a:spcAft>
                <a:spcPts val="0"/>
              </a:spcAft>
              <a:buSzPts val="1935"/>
              <a:buChar char="●"/>
            </a:pPr>
            <a:r>
              <a:rPr lang="en" sz="1935"/>
              <a:t>We will mostly be able to use the land the same way we have for the last 62 years of ministry. The two main restrictions are development and subdivision.</a:t>
            </a:r>
            <a:endParaRPr sz="1935"/>
          </a:p>
          <a:p>
            <a:pPr indent="-351472" lvl="0" marL="457200" marR="0" rtl="0" algn="l">
              <a:lnSpc>
                <a:spcPct val="105000"/>
              </a:lnSpc>
              <a:spcBef>
                <a:spcPts val="0"/>
              </a:spcBef>
              <a:spcAft>
                <a:spcPts val="0"/>
              </a:spcAft>
              <a:buSzPts val="1935"/>
              <a:buChar char="●"/>
            </a:pPr>
            <a:r>
              <a:rPr lang="en" sz="1935"/>
              <a:t>There are several “Building Envelopes” in the easement area in which we can make repairs or build new facilities if we ever need/want.</a:t>
            </a:r>
            <a:endParaRPr sz="1935"/>
          </a:p>
          <a:p>
            <a:pPr indent="0" lvl="0" marL="0" rtl="0" algn="l">
              <a:lnSpc>
                <a:spcPct val="105000"/>
              </a:lnSpc>
              <a:spcBef>
                <a:spcPts val="1200"/>
              </a:spcBef>
              <a:spcAft>
                <a:spcPts val="1200"/>
              </a:spcAft>
              <a:buSzPts val="935"/>
              <a:buNone/>
            </a:pPr>
            <a:r>
              <a:t/>
            </a:r>
            <a:endParaRPr sz="153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JKR Easement Continued</a:t>
            </a:r>
            <a:endParaRPr/>
          </a:p>
        </p:txBody>
      </p:sp>
      <p:sp>
        <p:nvSpPr>
          <p:cNvPr id="135" name="Google Shape;135;p25"/>
          <p:cNvSpPr txBox="1"/>
          <p:nvPr>
            <p:ph idx="1" type="body"/>
          </p:nvPr>
        </p:nvSpPr>
        <p:spPr>
          <a:xfrm>
            <a:off x="311700" y="848800"/>
            <a:ext cx="8520600" cy="4092000"/>
          </a:xfrm>
          <a:prstGeom prst="rect">
            <a:avLst/>
          </a:prstGeom>
        </p:spPr>
        <p:txBody>
          <a:bodyPr anchorCtr="0" anchor="t" bIns="91425" lIns="91425" spcFirstLastPara="1" rIns="91425" wrap="square" tIns="91425">
            <a:normAutofit lnSpcReduction="20000"/>
          </a:bodyPr>
          <a:lstStyle/>
          <a:p>
            <a:pPr indent="-364172" lvl="0" marL="457200" rtl="0" algn="l">
              <a:lnSpc>
                <a:spcPct val="105000"/>
              </a:lnSpc>
              <a:spcBef>
                <a:spcPts val="1200"/>
              </a:spcBef>
              <a:spcAft>
                <a:spcPts val="0"/>
              </a:spcAft>
              <a:buSzPts val="2135"/>
              <a:buChar char="●"/>
            </a:pPr>
            <a:r>
              <a:rPr lang="en" sz="2135"/>
              <a:t>We retain the rights to create hiking trails, add wayfinding and educational signage, build new campsites, repair all existing structures (ropes course, lookout point, etc.), and trim trees and vegetation as needed.</a:t>
            </a:r>
            <a:endParaRPr sz="2135"/>
          </a:p>
          <a:p>
            <a:pPr indent="-364172" lvl="0" marL="457200" rtl="0" algn="l">
              <a:lnSpc>
                <a:spcPct val="105000"/>
              </a:lnSpc>
              <a:spcBef>
                <a:spcPts val="0"/>
              </a:spcBef>
              <a:spcAft>
                <a:spcPts val="0"/>
              </a:spcAft>
              <a:buSzPts val="2135"/>
              <a:buChar char="●"/>
            </a:pPr>
            <a:r>
              <a:rPr lang="en" sz="2135"/>
              <a:t>Hill Country Conservancy will be our long-term partner helping us to manage the easement, develop and enact a land management plan, and make sure we don’t break any rules!</a:t>
            </a:r>
            <a:endParaRPr sz="2135"/>
          </a:p>
          <a:p>
            <a:pPr indent="-364172" lvl="0" marL="457200" rtl="0" algn="l">
              <a:lnSpc>
                <a:spcPct val="105000"/>
              </a:lnSpc>
              <a:spcBef>
                <a:spcPts val="0"/>
              </a:spcBef>
              <a:spcAft>
                <a:spcPts val="0"/>
              </a:spcAft>
              <a:buSzPts val="2135"/>
              <a:buChar char="●"/>
            </a:pPr>
            <a:r>
              <a:rPr lang="en" sz="2135"/>
              <a:t>We retain full rights to develop and build on the remaining 45 acres of the property which is where all of the current buildings and utilities are located. We have locations picked out for any future buildings we may need. I.e. (Dining hall location out of the flood plain, more duplex cabins, lodge-style building).</a:t>
            </a:r>
            <a:endParaRPr sz="2135"/>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Impact of Funding. $3.5 Million</a:t>
            </a:r>
            <a:endParaRPr/>
          </a:p>
        </p:txBody>
      </p:sp>
      <p:sp>
        <p:nvSpPr>
          <p:cNvPr id="141" name="Google Shape;14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0000" lnSpcReduction="10000"/>
          </a:bodyPr>
          <a:lstStyle/>
          <a:p>
            <a:pPr indent="-369570" lvl="0" marL="457200" rtl="0" algn="l">
              <a:spcBef>
                <a:spcPts val="1200"/>
              </a:spcBef>
              <a:spcAft>
                <a:spcPts val="0"/>
              </a:spcAft>
              <a:buClr>
                <a:schemeClr val="lt2"/>
              </a:buClr>
              <a:buSzPct val="100000"/>
              <a:buChar char="●"/>
            </a:pPr>
            <a:r>
              <a:rPr lang="en" sz="5550">
                <a:solidFill>
                  <a:schemeClr val="lt2"/>
                </a:solidFill>
              </a:rPr>
              <a:t>Create a $1.7 million endowment for camp ministry at John Knox Ranch which will generate $85,000 per year for operating budget.</a:t>
            </a:r>
            <a:endParaRPr sz="5550">
              <a:solidFill>
                <a:schemeClr val="lt2"/>
              </a:solidFill>
            </a:endParaRPr>
          </a:p>
          <a:p>
            <a:pPr indent="-369570" lvl="0" marL="457200" rtl="0" algn="l">
              <a:spcBef>
                <a:spcPts val="0"/>
              </a:spcBef>
              <a:spcAft>
                <a:spcPts val="0"/>
              </a:spcAft>
              <a:buClr>
                <a:schemeClr val="lt2"/>
              </a:buClr>
              <a:buSzPct val="100000"/>
              <a:buChar char="●"/>
            </a:pPr>
            <a:r>
              <a:rPr lang="en" sz="5550">
                <a:solidFill>
                  <a:schemeClr val="lt2"/>
                </a:solidFill>
              </a:rPr>
              <a:t>Plan for our future through strategic planning and master site planning</a:t>
            </a:r>
            <a:endParaRPr sz="5550">
              <a:solidFill>
                <a:schemeClr val="lt2"/>
              </a:solidFill>
            </a:endParaRPr>
          </a:p>
          <a:p>
            <a:pPr indent="-369570" lvl="0" marL="457200" rtl="0" algn="l">
              <a:spcBef>
                <a:spcPts val="0"/>
              </a:spcBef>
              <a:spcAft>
                <a:spcPts val="0"/>
              </a:spcAft>
              <a:buClr>
                <a:schemeClr val="lt2"/>
              </a:buClr>
              <a:buSzPct val="100000"/>
              <a:buChar char="●"/>
            </a:pPr>
            <a:r>
              <a:rPr lang="en" sz="5550">
                <a:solidFill>
                  <a:schemeClr val="lt2"/>
                </a:solidFill>
              </a:rPr>
              <a:t>Invest in the site and facilities of John Knox Ranch</a:t>
            </a:r>
            <a:endParaRPr sz="5550">
              <a:solidFill>
                <a:schemeClr val="lt2"/>
              </a:solidFill>
            </a:endParaRPr>
          </a:p>
          <a:p>
            <a:pPr indent="-369570" lvl="0" marL="457200" rtl="0" algn="l">
              <a:spcBef>
                <a:spcPts val="0"/>
              </a:spcBef>
              <a:spcAft>
                <a:spcPts val="0"/>
              </a:spcAft>
              <a:buClr>
                <a:schemeClr val="lt2"/>
              </a:buClr>
              <a:buSzPct val="100000"/>
              <a:buChar char="●"/>
            </a:pPr>
            <a:r>
              <a:rPr lang="en" sz="5550">
                <a:solidFill>
                  <a:schemeClr val="lt2"/>
                </a:solidFill>
              </a:rPr>
              <a:t>We are also setting aside $350,000 to directly benefit Mission Presbytery through the creation of a $200,000 church retreat scholarship fund and a gift of $150,000 to the presbytery budget. </a:t>
            </a:r>
            <a:endParaRPr sz="5550">
              <a:solidFill>
                <a:schemeClr val="lt2"/>
              </a:solidFill>
              <a:highlight>
                <a:srgbClr val="FFFF00"/>
              </a:highlight>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Is a Conservation Easement right for your site?</a:t>
            </a:r>
            <a:endParaRPr/>
          </a:p>
        </p:txBody>
      </p:sp>
      <p:sp>
        <p:nvSpPr>
          <p:cNvPr id="147" name="Google Shape;147;p27"/>
          <p:cNvSpPr txBox="1"/>
          <p:nvPr>
            <p:ph idx="1" type="body"/>
          </p:nvPr>
        </p:nvSpPr>
        <p:spPr>
          <a:xfrm>
            <a:off x="311700" y="950150"/>
            <a:ext cx="8520600" cy="4028400"/>
          </a:xfrm>
          <a:prstGeom prst="rect">
            <a:avLst/>
          </a:prstGeom>
        </p:spPr>
        <p:txBody>
          <a:bodyPr anchorCtr="0" anchor="t" bIns="91425" lIns="91425" spcFirstLastPara="1" rIns="91425" wrap="square" tIns="91425">
            <a:normAutofit/>
          </a:bodyPr>
          <a:lstStyle/>
          <a:p>
            <a:pPr indent="-374650" lvl="0" marL="457200" rtl="0" algn="l">
              <a:spcBef>
                <a:spcPts val="0"/>
              </a:spcBef>
              <a:spcAft>
                <a:spcPts val="0"/>
              </a:spcAft>
              <a:buSzPts val="2300"/>
              <a:buChar char="●"/>
            </a:pPr>
            <a:r>
              <a:rPr lang="en" sz="2300"/>
              <a:t>Minimum acreage, Ecologically sensitive, high </a:t>
            </a:r>
            <a:r>
              <a:rPr lang="en" sz="2300"/>
              <a:t>development</a:t>
            </a:r>
            <a:r>
              <a:rPr lang="en" sz="2300"/>
              <a:t> pressure</a:t>
            </a:r>
            <a:endParaRPr sz="2300"/>
          </a:p>
          <a:p>
            <a:pPr indent="-374650" lvl="0" marL="457200" rtl="0" algn="l">
              <a:spcBef>
                <a:spcPts val="0"/>
              </a:spcBef>
              <a:spcAft>
                <a:spcPts val="0"/>
              </a:spcAft>
              <a:buSzPts val="2300"/>
              <a:buChar char="●"/>
            </a:pPr>
            <a:r>
              <a:rPr lang="en" sz="2300"/>
              <a:t>Financial health</a:t>
            </a:r>
            <a:endParaRPr sz="2300"/>
          </a:p>
          <a:p>
            <a:pPr indent="-374650" lvl="0" marL="457200" rtl="0" algn="l">
              <a:spcBef>
                <a:spcPts val="0"/>
              </a:spcBef>
              <a:spcAft>
                <a:spcPts val="0"/>
              </a:spcAft>
              <a:buSzPts val="2300"/>
              <a:buChar char="●"/>
            </a:pPr>
            <a:r>
              <a:rPr lang="en" sz="2300"/>
              <a:t>Strategic Planning</a:t>
            </a:r>
            <a:endParaRPr sz="2300"/>
          </a:p>
          <a:p>
            <a:pPr indent="-374650" lvl="0" marL="457200" rtl="0" algn="l">
              <a:spcBef>
                <a:spcPts val="0"/>
              </a:spcBef>
              <a:spcAft>
                <a:spcPts val="0"/>
              </a:spcAft>
              <a:buSzPts val="2300"/>
              <a:buChar char="●"/>
            </a:pPr>
            <a:r>
              <a:rPr lang="en" sz="2300"/>
              <a:t>Mission Fit</a:t>
            </a:r>
            <a:endParaRPr sz="2300"/>
          </a:p>
          <a:p>
            <a:pPr indent="-374650" lvl="0" marL="457200" rtl="0" algn="l">
              <a:spcBef>
                <a:spcPts val="0"/>
              </a:spcBef>
              <a:spcAft>
                <a:spcPts val="0"/>
              </a:spcAft>
              <a:buSzPts val="2300"/>
              <a:buChar char="●"/>
            </a:pPr>
            <a:r>
              <a:rPr lang="en" sz="2300"/>
              <a:t>501c3 or good relationship with governing body</a:t>
            </a:r>
            <a:endParaRPr sz="2300"/>
          </a:p>
          <a:p>
            <a:pPr indent="-374650" lvl="0" marL="457200" rtl="0" algn="l">
              <a:spcBef>
                <a:spcPts val="0"/>
              </a:spcBef>
              <a:spcAft>
                <a:spcPts val="0"/>
              </a:spcAft>
              <a:buSzPts val="2300"/>
              <a:buChar char="●"/>
            </a:pPr>
            <a:r>
              <a:rPr lang="en" sz="2300"/>
              <a:t>Questions???</a:t>
            </a:r>
            <a:endParaRPr sz="2300"/>
          </a:p>
          <a:p>
            <a:pPr indent="-374650" lvl="0" marL="457200" rtl="0" algn="l">
              <a:spcBef>
                <a:spcPts val="0"/>
              </a:spcBef>
              <a:spcAft>
                <a:spcPts val="0"/>
              </a:spcAft>
              <a:buSzPts val="2300"/>
              <a:buChar char="●"/>
            </a:pPr>
            <a:r>
              <a:rPr lang="en" sz="2300"/>
              <a:t>Contact: Henry Owen </a:t>
            </a:r>
            <a:r>
              <a:rPr lang="en" sz="2300" u="sng">
                <a:solidFill>
                  <a:schemeClr val="hlink"/>
                </a:solidFill>
                <a:hlinkClick r:id="rId3"/>
              </a:rPr>
              <a:t>jkrdirector@missionpby.org</a:t>
            </a:r>
            <a:endParaRPr sz="2300"/>
          </a:p>
          <a:p>
            <a:pPr indent="-374650" lvl="0" marL="457200" rtl="0" algn="l">
              <a:spcBef>
                <a:spcPts val="0"/>
              </a:spcBef>
              <a:spcAft>
                <a:spcPts val="0"/>
              </a:spcAft>
              <a:buSzPts val="2300"/>
              <a:buChar char="●"/>
            </a:pPr>
            <a:r>
              <a:rPr lang="en" sz="2300"/>
              <a:t>More info https://johnknoxranch.org/conservationeasementatjkr</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Conservation Easement?</a:t>
            </a:r>
            <a:endParaRPr/>
          </a:p>
        </p:txBody>
      </p:sp>
      <p:sp>
        <p:nvSpPr>
          <p:cNvPr id="67" name="Google Shape;67;p14"/>
          <p:cNvSpPr txBox="1"/>
          <p:nvPr>
            <p:ph idx="1" type="body"/>
          </p:nvPr>
        </p:nvSpPr>
        <p:spPr>
          <a:xfrm>
            <a:off x="311700" y="937475"/>
            <a:ext cx="8520600" cy="3838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2400"/>
              <a:t>A conservation easement conserves natural land for generations while realizing some of the monetary value of the land now. In exchange for committing to never subdivide or develop a significant portion of the John Knox Ranch property, we will receive substantial funds to use for camp ministry in Mission Presbytery.</a:t>
            </a:r>
            <a:endParaRPr sz="2400"/>
          </a:p>
          <a:p>
            <a:pPr indent="0" lvl="0" marL="0" rtl="0" algn="l">
              <a:spcBef>
                <a:spcPts val="1200"/>
              </a:spcBef>
              <a:spcAft>
                <a:spcPts val="1200"/>
              </a:spcAft>
              <a:buNone/>
            </a:pPr>
            <a:r>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are we setting up a Conservation Easement?</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Fulfills two major goals:</a:t>
            </a:r>
            <a:endParaRPr sz="2400"/>
          </a:p>
          <a:p>
            <a:pPr indent="-381000" lvl="0" marL="457200" rtl="0" algn="l">
              <a:spcBef>
                <a:spcPts val="1200"/>
              </a:spcBef>
              <a:spcAft>
                <a:spcPts val="0"/>
              </a:spcAft>
              <a:buSzPts val="2400"/>
              <a:buChar char="●"/>
            </a:pPr>
            <a:r>
              <a:rPr lang="en" sz="2400"/>
              <a:t>Permanent protection for the land of John Knox Ranch (mostly from ourselves!)</a:t>
            </a:r>
            <a:endParaRPr sz="2400"/>
          </a:p>
          <a:p>
            <a:pPr indent="-381000" lvl="0" marL="457200" rtl="0" algn="l">
              <a:spcBef>
                <a:spcPts val="0"/>
              </a:spcBef>
              <a:spcAft>
                <a:spcPts val="0"/>
              </a:spcAft>
              <a:buSzPts val="2400"/>
              <a:buChar char="●"/>
            </a:pPr>
            <a:r>
              <a:rPr lang="en" sz="2400"/>
              <a:t>Permanent protection for the camp and retreat ministry program through the creation of an endowment with funds generated from the conservation easement.</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6"/>
          <p:cNvPicPr preferRelativeResize="0"/>
          <p:nvPr/>
        </p:nvPicPr>
        <p:blipFill>
          <a:blip r:embed="rId3">
            <a:alphaModFix/>
          </a:blip>
          <a:stretch>
            <a:fillRect/>
          </a:stretch>
        </p:blipFill>
        <p:spPr>
          <a:xfrm>
            <a:off x="1143000" y="0"/>
            <a:ext cx="6857999"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Start with Strategic Planning</a:t>
            </a:r>
            <a:endParaRPr/>
          </a:p>
        </p:txBody>
      </p:sp>
      <p:sp>
        <p:nvSpPr>
          <p:cNvPr id="86" name="Google Shape;86;p17"/>
          <p:cNvSpPr txBox="1"/>
          <p:nvPr>
            <p:ph idx="1" type="body"/>
          </p:nvPr>
        </p:nvSpPr>
        <p:spPr>
          <a:xfrm>
            <a:off x="311700" y="1017725"/>
            <a:ext cx="8520600" cy="38343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Determine if a Conservation Easement is right for your camp</a:t>
            </a:r>
            <a:endParaRPr sz="2200"/>
          </a:p>
          <a:p>
            <a:pPr indent="-368300" lvl="0" marL="457200" rtl="0" algn="l">
              <a:spcBef>
                <a:spcPts val="0"/>
              </a:spcBef>
              <a:spcAft>
                <a:spcPts val="0"/>
              </a:spcAft>
              <a:buSzPts val="2200"/>
              <a:buChar char="●"/>
            </a:pPr>
            <a:r>
              <a:rPr lang="en" sz="2200"/>
              <a:t>Does a CE fit the mission? “Foster experiences of Christian community in the beauty of God’s creation”</a:t>
            </a:r>
            <a:endParaRPr sz="2200"/>
          </a:p>
          <a:p>
            <a:pPr indent="-368300" lvl="0" marL="457200" rtl="0" algn="l">
              <a:spcBef>
                <a:spcPts val="0"/>
              </a:spcBef>
              <a:spcAft>
                <a:spcPts val="0"/>
              </a:spcAft>
              <a:buSzPts val="2200"/>
              <a:buChar char="●"/>
            </a:pPr>
            <a:r>
              <a:rPr lang="en" sz="2200"/>
              <a:t>Engage Board, Committee, Governing Body</a:t>
            </a:r>
            <a:endParaRPr sz="2200"/>
          </a:p>
          <a:p>
            <a:pPr indent="-368300" lvl="0" marL="457200" rtl="0" algn="l">
              <a:spcBef>
                <a:spcPts val="0"/>
              </a:spcBef>
              <a:spcAft>
                <a:spcPts val="0"/>
              </a:spcAft>
              <a:buSzPts val="2200"/>
              <a:buChar char="●"/>
            </a:pPr>
            <a:r>
              <a:rPr lang="en" sz="2200"/>
              <a:t>Organization should be financially healthy. Not a last ditch effort to save camp from closing</a:t>
            </a:r>
            <a:endParaRPr sz="2200"/>
          </a:p>
          <a:p>
            <a:pPr indent="-368300" lvl="0" marL="457200" rtl="0" algn="l">
              <a:spcBef>
                <a:spcPts val="0"/>
              </a:spcBef>
              <a:spcAft>
                <a:spcPts val="0"/>
              </a:spcAft>
              <a:buSzPts val="2200"/>
              <a:buChar char="●"/>
            </a:pPr>
            <a:r>
              <a:rPr lang="en" sz="2200"/>
              <a:t>Patience is key! This is a long process. We are in year 5 and recently had a timeline setback</a:t>
            </a:r>
            <a:endParaRPr sz="2200"/>
          </a:p>
          <a:p>
            <a:pPr indent="-368300" lvl="0" marL="457200" rtl="0" algn="l">
              <a:spcBef>
                <a:spcPts val="0"/>
              </a:spcBef>
              <a:spcAft>
                <a:spcPts val="0"/>
              </a:spcAft>
              <a:buSzPts val="2200"/>
              <a:buChar char="●"/>
            </a:pPr>
            <a:r>
              <a:rPr lang="en" sz="2200"/>
              <a:t>Find similar organizations that have established a conservation easement and interview them</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 a Land Trust Partner</a:t>
            </a:r>
            <a:endParaRPr/>
          </a:p>
        </p:txBody>
      </p:sp>
      <p:sp>
        <p:nvSpPr>
          <p:cNvPr id="92" name="Google Shape;92;p18"/>
          <p:cNvSpPr txBox="1"/>
          <p:nvPr>
            <p:ph idx="1" type="body"/>
          </p:nvPr>
        </p:nvSpPr>
        <p:spPr>
          <a:xfrm>
            <a:off x="311700" y="950150"/>
            <a:ext cx="8520600" cy="4028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A Land Trust is a nonprofit that conserves natural land</a:t>
            </a:r>
            <a:endParaRPr sz="2100"/>
          </a:p>
          <a:p>
            <a:pPr indent="-361950" lvl="0" marL="457200" rtl="0" algn="l">
              <a:spcBef>
                <a:spcPts val="0"/>
              </a:spcBef>
              <a:spcAft>
                <a:spcPts val="0"/>
              </a:spcAft>
              <a:buSzPts val="2100"/>
              <a:buChar char="●"/>
            </a:pPr>
            <a:r>
              <a:rPr lang="en" sz="2100"/>
              <a:t>Interview 3-5 land trusts that work in your area at your site</a:t>
            </a:r>
            <a:endParaRPr sz="2100"/>
          </a:p>
          <a:p>
            <a:pPr indent="-361950" lvl="0" marL="457200" rtl="0" algn="l">
              <a:spcBef>
                <a:spcPts val="0"/>
              </a:spcBef>
              <a:spcAft>
                <a:spcPts val="0"/>
              </a:spcAft>
              <a:buSzPts val="2100"/>
              <a:buChar char="●"/>
            </a:pPr>
            <a:r>
              <a:rPr lang="en" sz="2100"/>
              <a:t>Look for a land trust with a good reputation </a:t>
            </a:r>
            <a:endParaRPr sz="2100"/>
          </a:p>
          <a:p>
            <a:pPr indent="-361950" lvl="0" marL="457200" rtl="0" algn="l">
              <a:spcBef>
                <a:spcPts val="0"/>
              </a:spcBef>
              <a:spcAft>
                <a:spcPts val="0"/>
              </a:spcAft>
              <a:buSzPts val="2100"/>
              <a:buChar char="●"/>
            </a:pPr>
            <a:r>
              <a:rPr lang="en" sz="2100"/>
              <a:t>Are they easy to work with? Do you enjoy working with them?</a:t>
            </a:r>
            <a:endParaRPr sz="2100"/>
          </a:p>
          <a:p>
            <a:pPr indent="-361950" lvl="0" marL="457200" rtl="0" algn="l">
              <a:spcBef>
                <a:spcPts val="0"/>
              </a:spcBef>
              <a:spcAft>
                <a:spcPts val="0"/>
              </a:spcAft>
              <a:buSzPts val="2100"/>
              <a:buChar char="●"/>
            </a:pPr>
            <a:r>
              <a:rPr lang="en" sz="2100"/>
              <a:t>Get to know your main contact well. I hiked the “property line” trail for 2 hours with the Chief Conservation Officer of HCC</a:t>
            </a:r>
            <a:endParaRPr sz="2100"/>
          </a:p>
          <a:p>
            <a:pPr indent="-361950" lvl="0" marL="457200" rtl="0" algn="l">
              <a:spcBef>
                <a:spcPts val="0"/>
              </a:spcBef>
              <a:spcAft>
                <a:spcPts val="0"/>
              </a:spcAft>
              <a:buSzPts val="2100"/>
              <a:buChar char="●"/>
            </a:pPr>
            <a:r>
              <a:rPr lang="en" sz="2100"/>
              <a:t>Land Trust is responsible for driving the project including funding</a:t>
            </a:r>
            <a:endParaRPr sz="2100"/>
          </a:p>
          <a:p>
            <a:pPr indent="-361950" lvl="0" marL="457200" rtl="0" algn="l">
              <a:spcBef>
                <a:spcPts val="0"/>
              </a:spcBef>
              <a:spcAft>
                <a:spcPts val="0"/>
              </a:spcAft>
              <a:buSzPts val="2100"/>
              <a:buChar char="●"/>
            </a:pPr>
            <a:r>
              <a:rPr lang="en" sz="2100"/>
              <a:t>You are marrying your organizations for life! </a:t>
            </a:r>
            <a:endParaRPr sz="2100"/>
          </a:p>
          <a:p>
            <a:pPr indent="-361950" lvl="0" marL="457200" rtl="0" algn="l">
              <a:spcBef>
                <a:spcPts val="0"/>
              </a:spcBef>
              <a:spcAft>
                <a:spcPts val="0"/>
              </a:spcAft>
              <a:buSzPts val="2100"/>
              <a:buChar char="●"/>
            </a:pPr>
            <a:r>
              <a:rPr lang="en" sz="2100"/>
              <a:t>Annual site visit. Long term partner!</a:t>
            </a:r>
            <a:endParaRPr sz="2100"/>
          </a:p>
          <a:p>
            <a:pPr indent="-361950" lvl="0" marL="457200" rtl="0" algn="l">
              <a:spcBef>
                <a:spcPts val="0"/>
              </a:spcBef>
              <a:spcAft>
                <a:spcPts val="0"/>
              </a:spcAft>
              <a:buSzPts val="2100"/>
              <a:buChar char="●"/>
            </a:pPr>
            <a:r>
              <a:rPr lang="en" sz="2100"/>
              <a:t>Pledge to land trust for their endowment. We did $50k</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Process</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lang="en" sz="2400"/>
              <a:t>Find a lawyer who specializes in Conservation Easements to represent your organization </a:t>
            </a:r>
            <a:endParaRPr sz="2400"/>
          </a:p>
          <a:p>
            <a:pPr indent="-381000" lvl="0" marL="457200" rtl="0" algn="l">
              <a:spcBef>
                <a:spcPts val="0"/>
              </a:spcBef>
              <a:spcAft>
                <a:spcPts val="0"/>
              </a:spcAft>
              <a:buSzPts val="2400"/>
              <a:buChar char="●"/>
            </a:pPr>
            <a:r>
              <a:rPr lang="en" sz="2400"/>
              <a:t>Site survey (ours cost $14k)</a:t>
            </a:r>
            <a:endParaRPr sz="2400"/>
          </a:p>
          <a:p>
            <a:pPr indent="-381000" lvl="0" marL="457200" rtl="0" algn="l">
              <a:spcBef>
                <a:spcPts val="0"/>
              </a:spcBef>
              <a:spcAft>
                <a:spcPts val="0"/>
              </a:spcAft>
              <a:buSzPts val="2400"/>
              <a:buChar char="●"/>
            </a:pPr>
            <a:r>
              <a:rPr lang="en" sz="2400"/>
              <a:t>CE appraisal. Find an expert. We ended up doing 3 different appraisals</a:t>
            </a:r>
            <a:endParaRPr sz="2400"/>
          </a:p>
          <a:p>
            <a:pPr indent="-381000" lvl="0" marL="457200" rtl="0" algn="l">
              <a:spcBef>
                <a:spcPts val="0"/>
              </a:spcBef>
              <a:spcAft>
                <a:spcPts val="0"/>
              </a:spcAft>
              <a:buSzPts val="2400"/>
              <a:buChar char="●"/>
            </a:pPr>
            <a:r>
              <a:rPr lang="en" sz="2400"/>
              <a:t>You will need to pay for </a:t>
            </a:r>
            <a:r>
              <a:rPr lang="en" sz="2400"/>
              <a:t>appraisal</a:t>
            </a:r>
            <a:r>
              <a:rPr lang="en" sz="2400"/>
              <a:t> and survey up front</a:t>
            </a:r>
            <a:endParaRPr sz="2400"/>
          </a:p>
          <a:p>
            <a:pPr indent="-381000" lvl="0" marL="457200" rtl="0" algn="l">
              <a:spcBef>
                <a:spcPts val="0"/>
              </a:spcBef>
              <a:spcAft>
                <a:spcPts val="0"/>
              </a:spcAft>
              <a:buSzPts val="2400"/>
              <a:buChar char="●"/>
            </a:pPr>
            <a:r>
              <a:rPr lang="en" sz="2400"/>
              <a:t>Help with funding/grant writing?</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Funding</a:t>
            </a:r>
            <a:endParaRPr/>
          </a:p>
        </p:txBody>
      </p:sp>
      <p:sp>
        <p:nvSpPr>
          <p:cNvPr id="104" name="Google Shape;104;p20"/>
          <p:cNvSpPr txBox="1"/>
          <p:nvPr>
            <p:ph idx="1" type="body"/>
          </p:nvPr>
        </p:nvSpPr>
        <p:spPr>
          <a:xfrm>
            <a:off x="311700" y="924825"/>
            <a:ext cx="8520600" cy="36441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a:t>Land Trust should lead </a:t>
            </a:r>
            <a:endParaRPr sz="2300"/>
          </a:p>
          <a:p>
            <a:pPr indent="-374650" lvl="0" marL="457200" rtl="0" algn="l">
              <a:spcBef>
                <a:spcPts val="0"/>
              </a:spcBef>
              <a:spcAft>
                <a:spcPts val="0"/>
              </a:spcAft>
              <a:buSzPts val="2300"/>
              <a:buChar char="●"/>
            </a:pPr>
            <a:r>
              <a:rPr lang="en" sz="2300"/>
              <a:t>Our CE funding: Hays County Conservation Bond, Comal County, Texas Parks and Wildlife, USDA Natural Resources Conservation Service, Trull Foundation, Hershey Foundation</a:t>
            </a:r>
            <a:endParaRPr sz="2300"/>
          </a:p>
          <a:p>
            <a:pPr indent="-374650" lvl="0" marL="457200" rtl="0" algn="l">
              <a:spcBef>
                <a:spcPts val="0"/>
              </a:spcBef>
              <a:spcAft>
                <a:spcPts val="0"/>
              </a:spcAft>
              <a:buSzPts val="2300"/>
              <a:buChar char="●"/>
            </a:pPr>
            <a:r>
              <a:rPr lang="en" sz="2300"/>
              <a:t>Because we are a nonprofit, I helped write some </a:t>
            </a:r>
            <a:r>
              <a:rPr lang="en" sz="2300"/>
              <a:t>grants</a:t>
            </a:r>
            <a:r>
              <a:rPr lang="en" sz="2300"/>
              <a:t> </a:t>
            </a:r>
            <a:endParaRPr sz="2300"/>
          </a:p>
          <a:p>
            <a:pPr indent="-374650" lvl="0" marL="457200" rtl="0" algn="l">
              <a:spcBef>
                <a:spcPts val="0"/>
              </a:spcBef>
              <a:spcAft>
                <a:spcPts val="0"/>
              </a:spcAft>
              <a:buSzPts val="2300"/>
              <a:buChar char="●"/>
            </a:pPr>
            <a:r>
              <a:rPr lang="en" sz="2300"/>
              <a:t>Find foundation that will support ‘closing costs’</a:t>
            </a:r>
            <a:endParaRPr sz="2300"/>
          </a:p>
          <a:p>
            <a:pPr indent="-374650" lvl="0" marL="457200" rtl="0" algn="l">
              <a:spcBef>
                <a:spcPts val="0"/>
              </a:spcBef>
              <a:spcAft>
                <a:spcPts val="0"/>
              </a:spcAft>
              <a:buSzPts val="2300"/>
              <a:buChar char="●"/>
            </a:pPr>
            <a:r>
              <a:rPr lang="en" sz="2300"/>
              <a:t>Donate a portion? Tax </a:t>
            </a:r>
            <a:r>
              <a:rPr lang="en" sz="2300"/>
              <a:t>deduction for individual. We said no.</a:t>
            </a:r>
            <a:endParaRPr sz="2300"/>
          </a:p>
          <a:p>
            <a:pPr indent="-374650" lvl="0" marL="457200" rtl="0" algn="l">
              <a:spcBef>
                <a:spcPts val="0"/>
              </a:spcBef>
              <a:spcAft>
                <a:spcPts val="0"/>
              </a:spcAft>
              <a:buSzPts val="2300"/>
              <a:buChar char="●"/>
            </a:pPr>
            <a:r>
              <a:rPr lang="en" sz="2300"/>
              <a:t>The more funders you have, the more people have to sign off on CE governing doc and may want to add things. </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Working with a Governing Body (Presbytery)</a:t>
            </a:r>
            <a:endParaRPr/>
          </a:p>
        </p:txBody>
      </p:sp>
      <p:sp>
        <p:nvSpPr>
          <p:cNvPr id="110" name="Google Shape;110;p21"/>
          <p:cNvSpPr txBox="1"/>
          <p:nvPr>
            <p:ph idx="1" type="body"/>
          </p:nvPr>
        </p:nvSpPr>
        <p:spPr>
          <a:xfrm>
            <a:off x="311700" y="937475"/>
            <a:ext cx="8520600" cy="3876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JKR is </a:t>
            </a:r>
            <a:r>
              <a:rPr lang="en" sz="2400"/>
              <a:t>owned</a:t>
            </a:r>
            <a:r>
              <a:rPr lang="en" sz="2400"/>
              <a:t> and operated by Mission Presbytery a group of over 100 churches. </a:t>
            </a:r>
            <a:endParaRPr sz="2400"/>
          </a:p>
          <a:p>
            <a:pPr indent="-381000" lvl="0" marL="457200" rtl="0" algn="l">
              <a:spcBef>
                <a:spcPts val="0"/>
              </a:spcBef>
              <a:spcAft>
                <a:spcPts val="0"/>
              </a:spcAft>
              <a:buSzPts val="2400"/>
              <a:buChar char="●"/>
            </a:pPr>
            <a:r>
              <a:rPr lang="en" sz="2400"/>
              <a:t>Educate! CE FAQ. Give reports often </a:t>
            </a:r>
            <a:endParaRPr sz="2400"/>
          </a:p>
          <a:p>
            <a:pPr indent="-381000" lvl="0" marL="457200" rtl="0" algn="l">
              <a:spcBef>
                <a:spcPts val="0"/>
              </a:spcBef>
              <a:spcAft>
                <a:spcPts val="0"/>
              </a:spcAft>
              <a:buSzPts val="2400"/>
              <a:buChar char="●"/>
            </a:pPr>
            <a:r>
              <a:rPr lang="en" sz="2400"/>
              <a:t>2020 vote on the floor of Presbytery meeting. Motion language included funds designated to JKR</a:t>
            </a:r>
            <a:endParaRPr sz="2400"/>
          </a:p>
          <a:p>
            <a:pPr indent="-381000" lvl="0" marL="457200" rtl="0" algn="l">
              <a:spcBef>
                <a:spcPts val="0"/>
              </a:spcBef>
              <a:spcAft>
                <a:spcPts val="0"/>
              </a:spcAft>
              <a:buSzPts val="2400"/>
              <a:buChar char="●"/>
            </a:pPr>
            <a:r>
              <a:rPr lang="en" sz="2400"/>
              <a:t>Long process! 5 years in….and counting!</a:t>
            </a:r>
            <a:endParaRPr sz="2400"/>
          </a:p>
          <a:p>
            <a:pPr indent="-381000" lvl="0" marL="457200" rtl="0" algn="l">
              <a:spcBef>
                <a:spcPts val="0"/>
              </a:spcBef>
              <a:spcAft>
                <a:spcPts val="0"/>
              </a:spcAft>
              <a:buSzPts val="2400"/>
              <a:buChar char="●"/>
            </a:pPr>
            <a:r>
              <a:rPr lang="en" sz="2400"/>
              <a:t>After CE doc complete, review with Trustees, Fiscal Oversight, JKR committee, General Council with our lawyer</a:t>
            </a:r>
            <a:endParaRPr sz="2400"/>
          </a:p>
          <a:p>
            <a:pPr indent="-381000" lvl="0" marL="457200" rtl="0" algn="l">
              <a:spcBef>
                <a:spcPts val="0"/>
              </a:spcBef>
              <a:spcAft>
                <a:spcPts val="0"/>
              </a:spcAft>
              <a:buSzPts val="2400"/>
              <a:buChar char="●"/>
            </a:pPr>
            <a:r>
              <a:rPr lang="en" sz="2400"/>
              <a:t>Lots of meetings, lots of committee approvals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